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51-4512-A4B2-722EBF4FA115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rgbClr val="F4B18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7151-4512-A4B2-722EBF4FA115}"/>
              </c:ext>
            </c:extLst>
          </c:dPt>
          <c:dPt>
            <c:idx val="1"/>
            <c:invertIfNegative val="0"/>
            <c:bubble3D val="0"/>
            <c:spPr>
              <a:solidFill>
                <a:srgbClr val="C5E0B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7151-4512-A4B2-722EBF4FA11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7151-4512-A4B2-722EBF4FA115}"/>
              </c:ext>
            </c:extLst>
          </c:dPt>
          <c:dPt>
            <c:idx val="3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7151-4512-A4B2-722EBF4FA115}"/>
              </c:ext>
            </c:extLst>
          </c:dPt>
          <c:dPt>
            <c:idx val="4"/>
            <c:invertIfNegative val="0"/>
            <c:bubble3D val="0"/>
            <c:spPr>
              <a:solidFill>
                <a:srgbClr val="C5E0B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7151-4512-A4B2-722EBF4FA115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C-7151-4512-A4B2-722EBF4FA115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E-7151-4512-A4B2-722EBF4FA115}"/>
              </c:ext>
            </c:extLst>
          </c:dPt>
          <c:dPt>
            <c:idx val="7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0-7151-4512-A4B2-722EBF4FA115}"/>
              </c:ext>
            </c:extLst>
          </c:dPt>
          <c:dPt>
            <c:idx val="8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2-7151-4512-A4B2-722EBF4FA115}"/>
              </c:ext>
            </c:extLst>
          </c:dPt>
          <c:dPt>
            <c:idx val="9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4-7151-4512-A4B2-722EBF4FA115}"/>
              </c:ext>
            </c:extLst>
          </c:dPt>
          <c:dPt>
            <c:idx val="10"/>
            <c:invertIfNegative val="0"/>
            <c:bubble3D val="0"/>
            <c:spPr>
              <a:solidFill>
                <a:srgbClr val="B4C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6-7151-4512-A4B2-722EBF4FA115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7151-4512-A4B2-722EBF4FA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062249"/>
        <c:axId val="51635851"/>
      </c:barChart>
      <c:catAx>
        <c:axId val="37062249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51635851"/>
        <c:crosses val="autoZero"/>
        <c:auto val="1"/>
        <c:lblAlgn val="ctr"/>
        <c:lblOffset val="100"/>
        <c:noMultiLvlLbl val="1"/>
      </c:catAx>
      <c:valAx>
        <c:axId val="51635851"/>
        <c:scaling>
          <c:orientation val="minMax"/>
          <c:max val="43636"/>
          <c:min val="43516"/>
        </c:scaling>
        <c:delete val="0"/>
        <c:axPos val="t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d\-mmm;@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37062249"/>
        <c:crosses val="autoZero"/>
        <c:crossBetween val="between"/>
        <c:majorUnit val="21"/>
      </c:valAx>
      <c:spPr>
        <a:solidFill>
          <a:srgbClr val="FFFFFF"/>
        </a:solidFill>
        <a:ln>
          <a:noFill/>
        </a:ln>
      </c:spPr>
    </c:plotArea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7313A0E-0F0A-4DDB-8EA9-EB477E474D0D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200’000 km3 of fresh water on earth</a:t>
            </a:r>
          </a:p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2/3 for irrigation</a:t>
            </a:r>
          </a:p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Decrease water consumption of 20%-25%</a:t>
            </a: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CBAE568-6568-4FB9-AC84-F25A3AF6D908}" type="slidenum">
              <a:rPr lang="fr-FR" sz="1200" b="0" strike="noStrike" spc="-1">
                <a:latin typeface="Times New Roman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Le vent impacte également mais pas dans notre cas</a:t>
            </a: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F0C987A-0F52-48DD-85BB-923B258ED20E}" type="slidenum">
              <a:rPr lang="fr-FR" sz="1200" b="0" strike="noStrike" spc="-1">
                <a:latin typeface="Times New Roman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1483BBB-5D0C-485C-9AAC-A21D10A03338}" type="slidenum">
              <a:rPr lang="fr-FR" sz="1200" b="0" strike="noStrike" spc="-1">
                <a:latin typeface="Times New Roman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J’ai pas ajouté l’information sur la croissance de la plante.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A7313A0E-0F0A-4DDB-8EA9-EB477E474D0D}" type="slidenum">
              <a:rPr lang="fr-FR" sz="1400" b="0" strike="noStrike" spc="-1" smtClean="0">
                <a:latin typeface="Times New Roman"/>
              </a:rPr>
              <a:t>10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69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7C276F1-72FA-4C7F-8754-04F56550F8C0}" type="slidenum">
              <a:rPr lang="fr-FR" sz="1200" b="0" strike="noStrike" spc="-1">
                <a:latin typeface="Times New Roman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Ou </a:t>
            </a:r>
            <a:r>
              <a:rPr lang="fr-FR" sz="20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Bayesian learning machine approach for Regression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4F87220-6785-4EAB-BAD4-70B70096A5F0}" type="slidenum">
              <a:rPr lang="fr-FR" sz="1200" b="0" strike="noStrike" spc="-1">
                <a:latin typeface="Times New Roman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C35C939-7AD3-4DBE-9D8C-04AFCF7A2D3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E618B87-83F4-4DC7-9AC7-F84D11888CDD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C7B6580-C1D7-4540-87ED-3F9D2C7CB4FF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3880" y="2300040"/>
            <a:ext cx="9143640" cy="1209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7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br>
              <a:rPr dirty="0"/>
            </a:b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Water World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3880" y="4389120"/>
            <a:ext cx="9143640" cy="868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Adrien Chabert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685BB5AA-F53F-4B88-96AB-0E28BAD0543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8D8E8B8E-3F0E-427C-817C-D6331B3674C5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3"/>
          <p:cNvGrpSpPr/>
          <p:nvPr/>
        </p:nvGrpSpPr>
        <p:grpSpPr>
          <a:xfrm>
            <a:off x="4203300" y="1335960"/>
            <a:ext cx="3785400" cy="4912560"/>
            <a:chOff x="990720" y="1414080"/>
            <a:chExt cx="3785400" cy="4912560"/>
          </a:xfrm>
        </p:grpSpPr>
        <p:sp>
          <p:nvSpPr>
            <p:cNvPr id="223" name="CustomShape 4"/>
            <p:cNvSpPr/>
            <p:nvPr/>
          </p:nvSpPr>
          <p:spPr>
            <a:xfrm>
              <a:off x="990720" y="141408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>
                  <a:solidFill>
                    <a:srgbClr val="FFFFFF"/>
                  </a:solidFill>
                  <a:latin typeface="Calibri"/>
                </a:rPr>
                <a:t>Reading data in dataframe</a:t>
              </a:r>
              <a:endParaRPr lang="fr-FR" sz="2600" b="0" strike="noStrike" spc="-1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990720" y="240624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Add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information on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my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dataframe</a:t>
              </a:r>
              <a:endParaRPr lang="fr-FR" sz="2600" b="0" strike="noStrike" spc="-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990720" y="339804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Eliminate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NaN value</a:t>
              </a:r>
              <a:endParaRPr lang="fr-FR" sz="2600" spc="-1" dirty="0"/>
            </a:p>
          </p:txBody>
        </p:sp>
        <p:sp>
          <p:nvSpPr>
            <p:cNvPr id="227" name="CustomShape 8"/>
            <p:cNvSpPr/>
            <p:nvPr/>
          </p:nvSpPr>
          <p:spPr>
            <a:xfrm>
              <a:off x="990720" y="439056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Implement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some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different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strategy</a:t>
              </a:r>
              <a:endParaRPr lang="fr-FR" sz="2600" b="0" strike="noStrike" spc="-1" dirty="0">
                <a:latin typeface="Arial"/>
              </a:endParaRPr>
            </a:p>
          </p:txBody>
        </p:sp>
        <p:sp>
          <p:nvSpPr>
            <p:cNvPr id="228" name="CustomShape 9"/>
            <p:cNvSpPr/>
            <p:nvPr/>
          </p:nvSpPr>
          <p:spPr>
            <a:xfrm>
              <a:off x="990720" y="538236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>
                  <a:solidFill>
                    <a:srgbClr val="FFFFFF"/>
                  </a:solidFill>
                  <a:latin typeface="Calibri"/>
                </a:rPr>
                <a:t>Analyse result</a:t>
              </a:r>
              <a:endParaRPr lang="fr-FR" sz="2600" b="0" strike="noStrike" spc="-1">
                <a:latin typeface="Arial"/>
              </a:endParaRPr>
            </a:p>
          </p:txBody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841880" y="567800"/>
            <a:ext cx="6269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What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I </a:t>
            </a: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did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with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my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data</a:t>
            </a:r>
            <a:endParaRPr lang="fr-FR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485E1C8-84CB-4159-9A99-4A6530485E2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4" name="Image7">
            <a:extLst>
              <a:ext uri="{FF2B5EF4-FFF2-40B4-BE49-F238E27FC236}">
                <a16:creationId xmlns:a16="http://schemas.microsoft.com/office/drawing/2014/main" id="{E09A1525-DB83-4F6B-AB96-3AC977EDAA0F}"/>
              </a:ext>
            </a:extLst>
          </p:cNvPr>
          <p:cNvPicPr/>
          <p:nvPr/>
        </p:nvPicPr>
        <p:blipFill>
          <a:blip r:embed="rId2"/>
          <a:srcRect l="14659" r="15445"/>
          <a:stretch>
            <a:fillRect/>
          </a:stretch>
        </p:blipFill>
        <p:spPr bwMode="auto">
          <a:xfrm>
            <a:off x="985520" y="254000"/>
            <a:ext cx="9977120" cy="610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46C61CFE-BFC3-4678-984D-BE0E018874CA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5" name="Image8">
            <a:extLst>
              <a:ext uri="{FF2B5EF4-FFF2-40B4-BE49-F238E27FC236}">
                <a16:creationId xmlns:a16="http://schemas.microsoft.com/office/drawing/2014/main" id="{DB0F03F9-51E4-44DC-8A0C-9423ED32EC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9787" y="1624885"/>
            <a:ext cx="4702493" cy="3608229"/>
          </a:xfrm>
          <a:prstGeom prst="rect">
            <a:avLst/>
          </a:prstGeom>
        </p:spPr>
      </p:pic>
      <p:pic>
        <p:nvPicPr>
          <p:cNvPr id="6" name="Image9">
            <a:extLst>
              <a:ext uri="{FF2B5EF4-FFF2-40B4-BE49-F238E27FC236}">
                <a16:creationId xmlns:a16="http://schemas.microsoft.com/office/drawing/2014/main" id="{E7F5FAA4-2A86-40F6-94EF-06B201BD2A72}"/>
              </a:ext>
            </a:extLst>
          </p:cNvPr>
          <p:cNvPicPr/>
          <p:nvPr/>
        </p:nvPicPr>
        <p:blipFill>
          <a:blip r:embed="rId3"/>
          <a:srcRect r="66026"/>
          <a:stretch>
            <a:fillRect/>
          </a:stretch>
        </p:blipFill>
        <p:spPr bwMode="auto">
          <a:xfrm>
            <a:off x="6649720" y="3027521"/>
            <a:ext cx="4702493" cy="802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 237"/>
          <p:cNvPicPr/>
          <p:nvPr/>
        </p:nvPicPr>
        <p:blipFill>
          <a:blip r:embed="rId2"/>
          <a:stretch/>
        </p:blipFill>
        <p:spPr>
          <a:xfrm>
            <a:off x="792000" y="338760"/>
            <a:ext cx="9936000" cy="621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 238"/>
          <p:cNvPicPr/>
          <p:nvPr/>
        </p:nvPicPr>
        <p:blipFill>
          <a:blip r:embed="rId2"/>
          <a:stretch/>
        </p:blipFill>
        <p:spPr>
          <a:xfrm>
            <a:off x="1008000" y="864000"/>
            <a:ext cx="6912000" cy="4869720"/>
          </a:xfrm>
          <a:prstGeom prst="rect">
            <a:avLst/>
          </a:prstGeom>
          <a:ln>
            <a:noFill/>
          </a:ln>
        </p:spPr>
      </p:pic>
      <p:sp>
        <p:nvSpPr>
          <p:cNvPr id="240" name="TextShape 1"/>
          <p:cNvSpPr txBox="1"/>
          <p:nvPr/>
        </p:nvSpPr>
        <p:spPr>
          <a:xfrm>
            <a:off x="8136000" y="2592000"/>
            <a:ext cx="3096000" cy="100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latin typeface="Arial"/>
              </a:rPr>
              <a:t>Erreur avec Lasso (a = 1.5) = 0.310217391543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 240"/>
          <p:cNvPicPr/>
          <p:nvPr/>
        </p:nvPicPr>
        <p:blipFill>
          <a:blip r:embed="rId2"/>
          <a:stretch/>
        </p:blipFill>
        <p:spPr>
          <a:xfrm>
            <a:off x="1440000" y="294120"/>
            <a:ext cx="9144000" cy="615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 241"/>
          <p:cNvPicPr/>
          <p:nvPr/>
        </p:nvPicPr>
        <p:blipFill>
          <a:blip r:embed="rId2"/>
          <a:srcRect r="66119"/>
          <a:stretch/>
        </p:blipFill>
        <p:spPr>
          <a:xfrm>
            <a:off x="6048000" y="2736000"/>
            <a:ext cx="4313200" cy="1023200"/>
          </a:xfrm>
          <a:prstGeom prst="rect">
            <a:avLst/>
          </a:prstGeom>
          <a:ln>
            <a:noFill/>
          </a:ln>
        </p:spPr>
      </p:pic>
      <p:pic>
        <p:nvPicPr>
          <p:cNvPr id="243" name="Image 242"/>
          <p:cNvPicPr/>
          <p:nvPr/>
        </p:nvPicPr>
        <p:blipFill>
          <a:blip r:embed="rId3"/>
          <a:stretch/>
        </p:blipFill>
        <p:spPr>
          <a:xfrm>
            <a:off x="1224000" y="1800000"/>
            <a:ext cx="4313200" cy="3381600"/>
          </a:xfrm>
          <a:prstGeom prst="rect">
            <a:avLst/>
          </a:prstGeom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5DFFCE8-A875-49CC-A043-B5B8023DC4AF}"/>
              </a:ext>
            </a:extLst>
          </p:cNvPr>
          <p:cNvSpPr txBox="1"/>
          <p:nvPr/>
        </p:nvSpPr>
        <p:spPr>
          <a:xfrm>
            <a:off x="1224000" y="894080"/>
            <a:ext cx="7723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Test on </a:t>
            </a:r>
            <a:r>
              <a:rPr lang="fr-CH" sz="2800" dirty="0" err="1"/>
              <a:t>dataset</a:t>
            </a:r>
            <a:r>
              <a:rPr lang="fr-CH" sz="2800" dirty="0"/>
              <a:t> not </a:t>
            </a:r>
            <a:r>
              <a:rPr lang="fr-CH" sz="2800" dirty="0" err="1"/>
              <a:t>included</a:t>
            </a:r>
            <a:r>
              <a:rPr lang="fr-CH" sz="2800" dirty="0"/>
              <a:t> in the training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00278-7ACE-4D15-9C23-3C94EEBD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On Demeter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8D1336-DAC7-45AA-ABA5-2432A48CD1E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59239" y="1742440"/>
            <a:ext cx="5031961" cy="33731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FCF323-740A-4BB9-AC1D-42A7649C2ADF}"/>
              </a:ext>
            </a:extLst>
          </p:cNvPr>
          <p:cNvPicPr/>
          <p:nvPr/>
        </p:nvPicPr>
        <p:blipFill>
          <a:blip r:embed="rId3"/>
          <a:srcRect r="66119"/>
          <a:stretch/>
        </p:blipFill>
        <p:spPr>
          <a:xfrm>
            <a:off x="6769080" y="2954280"/>
            <a:ext cx="4386600" cy="94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67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 244"/>
          <p:cNvPicPr/>
          <p:nvPr/>
        </p:nvPicPr>
        <p:blipFill>
          <a:blip r:embed="rId2"/>
          <a:stretch/>
        </p:blipFill>
        <p:spPr>
          <a:xfrm>
            <a:off x="1907228" y="643466"/>
            <a:ext cx="8377543" cy="5571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8CF5D3B-CE21-4A1D-9DB8-C42FF1AD101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  <p:graphicFrame>
        <p:nvGraphicFramePr>
          <p:cNvPr id="249" name="Table 3"/>
          <p:cNvGraphicFramePr/>
          <p:nvPr>
            <p:extLst>
              <p:ext uri="{D42A27DB-BD31-4B8C-83A1-F6EECF244321}">
                <p14:modId xmlns:p14="http://schemas.microsoft.com/office/powerpoint/2010/main" val="274361308"/>
              </p:ext>
            </p:extLst>
          </p:nvPr>
        </p:nvGraphicFramePr>
        <p:xfrm>
          <a:off x="4704160" y="457200"/>
          <a:ext cx="5983920" cy="5943600"/>
        </p:xfrm>
        <a:graphic>
          <a:graphicData uri="http://schemas.openxmlformats.org/drawingml/2006/table">
            <a:tbl>
              <a:tblPr/>
              <a:tblGrid>
                <a:gridCol w="199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Date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Demeter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Ceres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13-Mar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1-May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3-May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35s/j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9-May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35s/j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20 s/j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16-May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35s/j 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20s/j </a:t>
                      </a: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latin typeface="Arial"/>
                        </a:rPr>
                        <a:t>23-May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latin typeface="Arial"/>
                        </a:rPr>
                        <a:t>45s/j</a:t>
                      </a: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latin typeface="Arial"/>
                        </a:rPr>
                        <a:t>10s/j</a:t>
                      </a: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689120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 dirty="0">
                          <a:latin typeface="Arial"/>
                        </a:rPr>
                        <a:t>30-May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fr-FR" sz="2000" b="0" strike="noStrike" spc="-1" dirty="0">
                        <a:latin typeface="Arial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89340"/>
                  </a:ext>
                </a:extLst>
              </a:tr>
            </a:tbl>
          </a:graphicData>
        </a:graphic>
      </p:graphicFrame>
      <p:sp>
        <p:nvSpPr>
          <p:cNvPr id="250" name="CustomShape 4"/>
          <p:cNvSpPr/>
          <p:nvPr/>
        </p:nvSpPr>
        <p:spPr>
          <a:xfrm>
            <a:off x="828000" y="2551680"/>
            <a:ext cx="3348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000000"/>
                </a:solidFill>
                <a:latin typeface="Calibri"/>
              </a:rPr>
              <a:t>Watering Plan</a:t>
            </a:r>
            <a:endParaRPr lang="fr-FR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8B8B8B"/>
                </a:solidFill>
                <a:latin typeface="Calibri"/>
              </a:rPr>
              <a:t>Bachelor Project - UNIGE</a:t>
            </a:r>
            <a:endParaRPr lang="fr-FR" sz="1200" b="0" strike="noStrike" spc="-1"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B72AAB-C594-4904-BF5E-C68D18A34955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5712480" y="303984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36" name="Picture 4"/>
          <p:cNvPicPr/>
          <p:nvPr/>
        </p:nvPicPr>
        <p:blipFill>
          <a:blip r:embed="rId3"/>
          <a:stretch/>
        </p:blipFill>
        <p:spPr>
          <a:xfrm>
            <a:off x="4598640" y="70596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37" name="Picture 6"/>
          <p:cNvPicPr/>
          <p:nvPr/>
        </p:nvPicPr>
        <p:blipFill>
          <a:blip r:embed="rId4"/>
          <a:stretch/>
        </p:blipFill>
        <p:spPr>
          <a:xfrm>
            <a:off x="7927560" y="134676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38" name="Picture 8"/>
          <p:cNvPicPr/>
          <p:nvPr/>
        </p:nvPicPr>
        <p:blipFill>
          <a:blip r:embed="rId5"/>
          <a:stretch/>
        </p:blipFill>
        <p:spPr>
          <a:xfrm>
            <a:off x="2113920" y="3449160"/>
            <a:ext cx="2142720" cy="21427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 flipV="1">
            <a:off x="4008600" y="2417760"/>
            <a:ext cx="722520" cy="990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92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2"/>
          <p:cNvPicPr/>
          <p:nvPr/>
        </p:nvPicPr>
        <p:blipFill>
          <a:blip r:embed="rId6"/>
          <a:stretch/>
        </p:blipFill>
        <p:spPr>
          <a:xfrm>
            <a:off x="7873920" y="4453200"/>
            <a:ext cx="1239120" cy="123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Planning for the next 3 weeks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2" name="Group 2"/>
          <p:cNvGrpSpPr/>
          <p:nvPr/>
        </p:nvGrpSpPr>
        <p:grpSpPr>
          <a:xfrm>
            <a:off x="838080" y="1827720"/>
            <a:ext cx="10515600" cy="4346640"/>
            <a:chOff x="838080" y="1827720"/>
            <a:chExt cx="10515600" cy="4346640"/>
          </a:xfrm>
        </p:grpSpPr>
        <p:sp>
          <p:nvSpPr>
            <p:cNvPr id="253" name="CustomShape 3"/>
            <p:cNvSpPr/>
            <p:nvPr/>
          </p:nvSpPr>
          <p:spPr>
            <a:xfrm>
              <a:off x="838080" y="18277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90440" tIns="129240" rIns="122040" bIns="129240" anchor="ctr"/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To move on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with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my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final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written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report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254" name="CustomShape 4"/>
            <p:cNvSpPr/>
            <p:nvPr/>
          </p:nvSpPr>
          <p:spPr>
            <a:xfrm>
              <a:off x="838080" y="33001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727682"/>
                <a:satOff val="-41964"/>
                <a:lumOff val="4314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90440" tIns="129240" rIns="122040" bIns="129240" anchor="ctr"/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To analyse and to chose the best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algorithm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255" name="CustomShape 5"/>
            <p:cNvSpPr/>
            <p:nvPr/>
          </p:nvSpPr>
          <p:spPr>
            <a:xfrm rot="5400000">
              <a:off x="7356780" y="2177460"/>
              <a:ext cx="1261800" cy="6732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rot="-5400000" lIns="110520" tIns="55080" rIns="110520" bIns="55080" anchor="ctr"/>
            <a:lstStyle/>
            <a:p>
              <a:pPr marL="285840" lvl="1" indent="-285480">
                <a:lnSpc>
                  <a:spcPct val="90000"/>
                </a:lnSpc>
                <a:spcAft>
                  <a:spcPts val="434"/>
                </a:spcAft>
                <a:buClr>
                  <a:srgbClr val="000000"/>
                </a:buClr>
                <a:buFont typeface="Symbol" charset="2"/>
                <a:buChar char=""/>
              </a:pPr>
              <a:endParaRPr lang="fr-FR" sz="2900" b="0" strike="noStrike" spc="-1" dirty="0">
                <a:latin typeface="Arial"/>
              </a:endParaRPr>
            </a:p>
          </p:txBody>
        </p:sp>
        <p:sp>
          <p:nvSpPr>
            <p:cNvPr id="256" name="CustomShape 6"/>
            <p:cNvSpPr/>
            <p:nvPr/>
          </p:nvSpPr>
          <p:spPr>
            <a:xfrm>
              <a:off x="838080" y="47725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1455363"/>
                <a:satOff val="-83928"/>
                <a:lumOff val="8628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90440" tIns="129240" rIns="122040" bIns="129240" anchor="ctr"/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lang="fr-FR" sz="2800" spc="-1" dirty="0">
                  <a:solidFill>
                    <a:srgbClr val="FFFFFF"/>
                  </a:solidFill>
                  <a:latin typeface="Calibri"/>
                </a:rPr>
                <a:t>To </a:t>
              </a:r>
              <a:r>
                <a:rPr lang="fr-FR" sz="2800" spc="-1" dirty="0" err="1">
                  <a:solidFill>
                    <a:srgbClr val="FFFFFF"/>
                  </a:solidFill>
                  <a:latin typeface="Calibri"/>
                </a:rPr>
                <a:t>c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reate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a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watering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programme </a:t>
              </a:r>
              <a:endParaRPr lang="fr-FR" sz="2800" b="0" strike="noStrike" spc="-1" dirty="0">
                <a:latin typeface="Arial"/>
              </a:endParaRPr>
            </a:p>
          </p:txBody>
        </p:sp>
      </p:grpSp>
      <p:grpSp>
        <p:nvGrpSpPr>
          <p:cNvPr id="25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59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3886F916-F52C-4BD3-B828-95133BA8CFCA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ADCC36-A11D-4218-B8A2-32045510C28D}"/>
              </a:ext>
            </a:extLst>
          </p:cNvPr>
          <p:cNvSpPr txBox="1"/>
          <p:nvPr/>
        </p:nvSpPr>
        <p:spPr>
          <a:xfrm>
            <a:off x="4744720" y="5108501"/>
            <a:ext cx="6477864" cy="1247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560" lvl="1" indent="-457200">
              <a:lnSpc>
                <a:spcPct val="90000"/>
              </a:lnSpc>
              <a:spcAft>
                <a:spcPts val="434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Depending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on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temperature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forecast</a:t>
            </a:r>
            <a:endParaRPr lang="fr-FR" sz="2800" spc="-1" dirty="0"/>
          </a:p>
          <a:p>
            <a:pPr marL="457560" lvl="1" indent="-457200">
              <a:lnSpc>
                <a:spcPct val="90000"/>
              </a:lnSpc>
              <a:spcAft>
                <a:spcPts val="434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Watering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planning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covering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several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days</a:t>
            </a:r>
            <a:endParaRPr lang="fr-FR" sz="2800" spc="-1" dirty="0"/>
          </a:p>
          <a:p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365040"/>
            <a:ext cx="10515240" cy="85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Project Planning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A15D740-E1D9-437A-88E0-7F8E0A70DBD2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fr-FR" sz="1200" b="0" strike="noStrike" spc="-1">
              <a:latin typeface="Times New Roman"/>
            </a:endParaRPr>
          </a:p>
        </p:txBody>
      </p:sp>
      <p:graphicFrame>
        <p:nvGraphicFramePr>
          <p:cNvPr id="263" name="Chart 4"/>
          <p:cNvGraphicFramePr/>
          <p:nvPr/>
        </p:nvGraphicFramePr>
        <p:xfrm>
          <a:off x="558720" y="1148040"/>
          <a:ext cx="10515240" cy="4896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89560" y="1769040"/>
            <a:ext cx="5119920" cy="52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200’000 km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3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of fresh water</a:t>
            </a:r>
          </a:p>
        </p:txBody>
      </p:sp>
      <p:sp>
        <p:nvSpPr>
          <p:cNvPr id="143" name="TextShape 3"/>
          <p:cNvSpPr txBox="1"/>
          <p:nvPr/>
        </p:nvSpPr>
        <p:spPr>
          <a:xfrm>
            <a:off x="6941880" y="6356520"/>
            <a:ext cx="1165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D601FA65-5979-4A45-B1D6-2FFD79EC91FE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44" name="Picture 2"/>
          <p:cNvPicPr/>
          <p:nvPr/>
        </p:nvPicPr>
        <p:blipFill>
          <a:blip r:embed="rId3"/>
          <a:srcRect l="26770" r="19831"/>
          <a:stretch/>
        </p:blipFill>
        <p:spPr>
          <a:xfrm>
            <a:off x="5878800" y="0"/>
            <a:ext cx="6312960" cy="6857640"/>
          </a:xfrm>
          <a:prstGeom prst="rect">
            <a:avLst/>
          </a:prstGeom>
          <a:ln>
            <a:noFill/>
          </a:ln>
        </p:spPr>
      </p:pic>
      <p:pic>
        <p:nvPicPr>
          <p:cNvPr id="145" name="Picture 4"/>
          <p:cNvPicPr/>
          <p:nvPr/>
        </p:nvPicPr>
        <p:blipFill>
          <a:blip r:embed="rId4"/>
          <a:stretch/>
        </p:blipFill>
        <p:spPr>
          <a:xfrm>
            <a:off x="999000" y="271476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6" name="Picture 6"/>
          <p:cNvPicPr/>
          <p:nvPr/>
        </p:nvPicPr>
        <p:blipFill>
          <a:blip r:embed="rId4"/>
          <a:stretch/>
        </p:blipFill>
        <p:spPr>
          <a:xfrm>
            <a:off x="2289600" y="408420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7" name="Picture 8"/>
          <p:cNvPicPr/>
          <p:nvPr/>
        </p:nvPicPr>
        <p:blipFill>
          <a:blip r:embed="rId4"/>
          <a:stretch/>
        </p:blipFill>
        <p:spPr>
          <a:xfrm>
            <a:off x="999000" y="408420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8" name="Picture 10"/>
          <p:cNvPicPr/>
          <p:nvPr/>
        </p:nvPicPr>
        <p:blipFill>
          <a:blip r:embed="rId4"/>
          <a:stretch/>
        </p:blipFill>
        <p:spPr>
          <a:xfrm>
            <a:off x="3449520" y="3355200"/>
            <a:ext cx="1334160" cy="1413360"/>
          </a:xfrm>
          <a:prstGeom prst="rect">
            <a:avLst/>
          </a:prstGeom>
          <a:ln>
            <a:noFill/>
          </a:ln>
        </p:spPr>
      </p:pic>
      <p:pic>
        <p:nvPicPr>
          <p:cNvPr id="149" name="Picture 12"/>
          <p:cNvPicPr/>
          <p:nvPr/>
        </p:nvPicPr>
        <p:blipFill>
          <a:blip r:embed="rId4"/>
          <a:stretch/>
        </p:blipFill>
        <p:spPr>
          <a:xfrm>
            <a:off x="2289600" y="2744280"/>
            <a:ext cx="1292400" cy="13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494A0DE6-B9B5-4334-A3A8-81F5DB821AE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  <p:grpSp>
        <p:nvGrpSpPr>
          <p:cNvPr id="152" name="Group 3"/>
          <p:cNvGrpSpPr/>
          <p:nvPr/>
        </p:nvGrpSpPr>
        <p:grpSpPr>
          <a:xfrm>
            <a:off x="1489320" y="919080"/>
            <a:ext cx="5127480" cy="903240"/>
            <a:chOff x="1489320" y="919080"/>
            <a:chExt cx="3883320" cy="903240"/>
          </a:xfrm>
        </p:grpSpPr>
        <p:sp>
          <p:nvSpPr>
            <p:cNvPr id="153" name="CustomShape 4"/>
            <p:cNvSpPr/>
            <p:nvPr/>
          </p:nvSpPr>
          <p:spPr>
            <a:xfrm>
              <a:off x="1489320" y="919080"/>
              <a:ext cx="388332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4" name="CustomShape 5"/>
            <p:cNvSpPr/>
            <p:nvPr/>
          </p:nvSpPr>
          <p:spPr>
            <a:xfrm>
              <a:off x="1508040" y="945720"/>
              <a:ext cx="31298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>
                  <a:solidFill>
                    <a:srgbClr val="FFFFFF"/>
                  </a:solidFill>
                  <a:latin typeface="Calibri"/>
                </a:rPr>
                <a:t>Research of Literature</a:t>
              </a:r>
              <a:endParaRPr lang="fr-FR" sz="2300" b="0" strike="noStrike" spc="-1">
                <a:latin typeface="Arial"/>
              </a:endParaRPr>
            </a:p>
          </p:txBody>
        </p:sp>
      </p:grpSp>
      <p:grpSp>
        <p:nvGrpSpPr>
          <p:cNvPr id="155" name="Group 6"/>
          <p:cNvGrpSpPr/>
          <p:nvPr/>
        </p:nvGrpSpPr>
        <p:grpSpPr>
          <a:xfrm>
            <a:off x="1489320" y="1948140"/>
            <a:ext cx="5127480" cy="903240"/>
            <a:chOff x="2083320" y="1948320"/>
            <a:chExt cx="6381360" cy="903240"/>
          </a:xfrm>
        </p:grpSpPr>
        <p:sp>
          <p:nvSpPr>
            <p:cNvPr id="156" name="CustomShape 7"/>
            <p:cNvSpPr/>
            <p:nvPr/>
          </p:nvSpPr>
          <p:spPr>
            <a:xfrm>
              <a:off x="2083320" y="1948320"/>
              <a:ext cx="638136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/>
          </p:style>
        </p:sp>
        <p:sp>
          <p:nvSpPr>
            <p:cNvPr id="157" name="CustomShape 8"/>
            <p:cNvSpPr/>
            <p:nvPr/>
          </p:nvSpPr>
          <p:spPr>
            <a:xfrm>
              <a:off x="2113560" y="1974600"/>
              <a:ext cx="51714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>
                  <a:solidFill>
                    <a:srgbClr val="FFFFFF"/>
                  </a:solidFill>
                  <a:latin typeface="Calibri"/>
                </a:rPr>
                <a:t>Collect Data</a:t>
              </a:r>
              <a:endParaRPr lang="fr-FR" sz="2300" b="0" strike="noStrike" spc="-1">
                <a:latin typeface="Arial"/>
              </a:endParaRPr>
            </a:p>
          </p:txBody>
        </p:sp>
      </p:grpSp>
      <p:grpSp>
        <p:nvGrpSpPr>
          <p:cNvPr id="158" name="Group 9"/>
          <p:cNvGrpSpPr/>
          <p:nvPr/>
        </p:nvGrpSpPr>
        <p:grpSpPr>
          <a:xfrm>
            <a:off x="1508040" y="2972874"/>
            <a:ext cx="5108760" cy="903240"/>
            <a:chOff x="1508040" y="2972874"/>
            <a:chExt cx="6381360" cy="903240"/>
          </a:xfrm>
        </p:grpSpPr>
        <p:sp>
          <p:nvSpPr>
            <p:cNvPr id="159" name="CustomShape 10"/>
            <p:cNvSpPr/>
            <p:nvPr/>
          </p:nvSpPr>
          <p:spPr>
            <a:xfrm>
              <a:off x="1508040" y="2972874"/>
              <a:ext cx="638136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/>
          </p:style>
        </p:sp>
        <p:sp>
          <p:nvSpPr>
            <p:cNvPr id="160" name="CustomShape 11"/>
            <p:cNvSpPr/>
            <p:nvPr/>
          </p:nvSpPr>
          <p:spPr>
            <a:xfrm>
              <a:off x="1539631" y="3008083"/>
              <a:ext cx="41860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Integration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of Machine Learning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Algorithm</a:t>
              </a:r>
              <a:endParaRPr lang="fr-FR" sz="2300" b="0" strike="noStrike" spc="-1" dirty="0">
                <a:latin typeface="Arial"/>
              </a:endParaRPr>
            </a:p>
          </p:txBody>
        </p:sp>
      </p:grpSp>
      <p:grpSp>
        <p:nvGrpSpPr>
          <p:cNvPr id="161" name="Group 12"/>
          <p:cNvGrpSpPr/>
          <p:nvPr/>
        </p:nvGrpSpPr>
        <p:grpSpPr>
          <a:xfrm>
            <a:off x="1489320" y="4015106"/>
            <a:ext cx="5127480" cy="903240"/>
            <a:chOff x="4169160" y="4006080"/>
            <a:chExt cx="5127480" cy="903240"/>
          </a:xfrm>
        </p:grpSpPr>
        <p:sp>
          <p:nvSpPr>
            <p:cNvPr id="162" name="CustomShape 13"/>
            <p:cNvSpPr/>
            <p:nvPr/>
          </p:nvSpPr>
          <p:spPr>
            <a:xfrm>
              <a:off x="4169160" y="4006080"/>
              <a:ext cx="512748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/>
          </p:style>
          <p:txBody>
            <a:bodyPr/>
            <a:lstStyle/>
            <a:p>
              <a:endParaRPr lang="fr-CH" dirty="0"/>
            </a:p>
          </p:txBody>
        </p:sp>
        <p:sp>
          <p:nvSpPr>
            <p:cNvPr id="163" name="CustomShape 14"/>
            <p:cNvSpPr/>
            <p:nvPr/>
          </p:nvSpPr>
          <p:spPr>
            <a:xfrm>
              <a:off x="4193640" y="4032720"/>
              <a:ext cx="46868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Test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our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result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			</a:t>
              </a:r>
              <a:endParaRPr lang="fr-FR" sz="2300" b="0" strike="noStrike" spc="-1" dirty="0">
                <a:latin typeface="Arial"/>
              </a:endParaRPr>
            </a:p>
          </p:txBody>
        </p:sp>
      </p:grpSp>
      <p:grpSp>
        <p:nvGrpSpPr>
          <p:cNvPr id="164" name="Group 15"/>
          <p:cNvGrpSpPr/>
          <p:nvPr/>
        </p:nvGrpSpPr>
        <p:grpSpPr>
          <a:xfrm>
            <a:off x="1489320" y="5017886"/>
            <a:ext cx="5127480" cy="903240"/>
            <a:chOff x="1489320" y="5017886"/>
            <a:chExt cx="3886920" cy="903240"/>
          </a:xfrm>
        </p:grpSpPr>
        <p:sp>
          <p:nvSpPr>
            <p:cNvPr id="165" name="CustomShape 16"/>
            <p:cNvSpPr/>
            <p:nvPr/>
          </p:nvSpPr>
          <p:spPr>
            <a:xfrm>
              <a:off x="1489320" y="5017886"/>
              <a:ext cx="388692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/>
          </p:style>
          <p:txBody>
            <a:bodyPr/>
            <a:lstStyle/>
            <a:p>
              <a:endParaRPr lang="fr-CH" dirty="0"/>
            </a:p>
          </p:txBody>
        </p:sp>
        <p:sp>
          <p:nvSpPr>
            <p:cNvPr id="166" name="CustomShape 17"/>
            <p:cNvSpPr/>
            <p:nvPr/>
          </p:nvSpPr>
          <p:spPr>
            <a:xfrm>
              <a:off x="1539631" y="5017886"/>
              <a:ext cx="34524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Create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a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watering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plan</a:t>
              </a:r>
              <a:endParaRPr lang="fr-FR" sz="2300" b="0" strike="noStrike" spc="-1" dirty="0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Planting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339200" y="5815800"/>
            <a:ext cx="9143640" cy="41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8FBEEF"/>
                </a:solidFill>
                <a:latin typeface="Calibri"/>
              </a:rPr>
              <a:t>Basilic, onion, spinach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4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7E14E0AE-DD9B-44C1-930D-BC78E1EEAFCA}" type="slidenum">
              <a:rPr lang="fr-FR" sz="1200" b="0" strike="noStrike" spc="-1">
                <a:solidFill>
                  <a:srgbClr val="898989"/>
                </a:solidFill>
                <a:latin typeface="Calibri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83" name="Image 6"/>
          <p:cNvPicPr/>
          <p:nvPr/>
        </p:nvPicPr>
        <p:blipFill>
          <a:blip r:embed="rId2"/>
          <a:srcRect b="7808"/>
          <a:stretch/>
        </p:blipFill>
        <p:spPr>
          <a:xfrm>
            <a:off x="320040" y="420480"/>
            <a:ext cx="5455440" cy="3772080"/>
          </a:xfrm>
          <a:prstGeom prst="rect">
            <a:avLst/>
          </a:prstGeom>
          <a:ln>
            <a:noFill/>
          </a:ln>
        </p:spPr>
      </p:pic>
      <p:pic>
        <p:nvPicPr>
          <p:cNvPr id="184" name="Image 4"/>
          <p:cNvPicPr/>
          <p:nvPr/>
        </p:nvPicPr>
        <p:blipFill>
          <a:blip r:embed="rId3"/>
          <a:srcRect l="9793" r="7767" b="-5"/>
          <a:stretch/>
        </p:blipFill>
        <p:spPr>
          <a:xfrm>
            <a:off x="6946920" y="307800"/>
            <a:ext cx="4393800" cy="399744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6"/>
          <p:cNvSpPr/>
          <p:nvPr/>
        </p:nvSpPr>
        <p:spPr>
          <a:xfrm>
            <a:off x="6095880" y="34290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 5"/>
          <p:cNvPicPr/>
          <p:nvPr/>
        </p:nvPicPr>
        <p:blipFill>
          <a:blip r:embed="rId2"/>
          <a:stretch/>
        </p:blipFill>
        <p:spPr>
          <a:xfrm>
            <a:off x="1403027" y="1088829"/>
            <a:ext cx="4180107" cy="2097852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Image 4"/>
          <p:cNvPicPr/>
          <p:nvPr/>
        </p:nvPicPr>
        <p:blipFill>
          <a:blip r:embed="rId3"/>
          <a:stretch/>
        </p:blipFill>
        <p:spPr>
          <a:xfrm>
            <a:off x="6338316" y="927074"/>
            <a:ext cx="4732940" cy="1976002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2"/>
          <p:cNvPicPr/>
          <p:nvPr/>
        </p:nvPicPr>
        <p:blipFill>
          <a:blip r:embed="rId4"/>
          <a:stretch/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194" name="Picture 4"/>
          <p:cNvPicPr/>
          <p:nvPr/>
        </p:nvPicPr>
        <p:blipFill>
          <a:blip r:embed="rId5"/>
          <a:stretch/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196" name="TextShape 2"/>
          <p:cNvSpPr txBox="1"/>
          <p:nvPr/>
        </p:nvSpPr>
        <p:spPr>
          <a:xfrm>
            <a:off x="10917720" y="6491160"/>
            <a:ext cx="952200" cy="273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90000"/>
              </a:lnSpc>
              <a:spcAft>
                <a:spcPts val="601"/>
              </a:spcAft>
            </a:pPr>
            <a:fld id="{17C965C8-24E5-462E-83E4-487F7B8CE850}" type="slidenum">
              <a:rPr lang="fr-FR" sz="1200" b="0" strike="noStrike" spc="-1">
                <a:solidFill>
                  <a:srgbClr val="404040"/>
                </a:solidFill>
                <a:latin typeface="Calibri"/>
              </a:rPr>
              <a:pPr algn="r">
                <a:lnSpc>
                  <a:spcPct val="90000"/>
                </a:lnSpc>
                <a:spcAft>
                  <a:spcPts val="601"/>
                </a:spcAft>
              </a:p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/>
          <p:cNvPicPr/>
          <p:nvPr/>
        </p:nvPicPr>
        <p:blipFill>
          <a:blip r:embed="rId3"/>
          <a:stretch/>
        </p:blipFill>
        <p:spPr>
          <a:xfrm>
            <a:off x="1586520" y="643320"/>
            <a:ext cx="3809880" cy="2542680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12"/>
          <p:cNvPicPr/>
          <p:nvPr/>
        </p:nvPicPr>
        <p:blipFill>
          <a:blip r:embed="rId4"/>
          <a:stretch/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DA99AD8-6933-4994-B449-698E318D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20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spcAft>
                <a:spcPts val="601"/>
              </a:spcAft>
            </a:pPr>
            <a:fld id="{B6606297-3D3B-4E94-A5B8-9A5CFBB0BC64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pPr algn="r">
                <a:spcAft>
                  <a:spcPts val="601"/>
                </a:spcAft>
              </a:pPr>
              <a:t>7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026" name="Picture 2" descr="RÃ©sultat de recherche d'images pour &quot;icon arrosage&quot;">
            <a:extLst>
              <a:ext uri="{FF2B5EF4-FFF2-40B4-BE49-F238E27FC236}">
                <a16:creationId xmlns:a16="http://schemas.microsoft.com/office/drawing/2014/main" id="{A2B75767-B712-4DC9-A3F6-695DC1EC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66" y="676441"/>
            <a:ext cx="2476438" cy="24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AF1A6C9C-F3C6-4F7C-AA49-797AFB0A6851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8" name="Group 3"/>
          <p:cNvGrpSpPr/>
          <p:nvPr/>
        </p:nvGrpSpPr>
        <p:grpSpPr>
          <a:xfrm>
            <a:off x="3866400" y="1841040"/>
            <a:ext cx="3234960" cy="4485960"/>
            <a:chOff x="3866400" y="1841040"/>
            <a:chExt cx="3234960" cy="4485960"/>
          </a:xfrm>
        </p:grpSpPr>
        <p:sp>
          <p:nvSpPr>
            <p:cNvPr id="209" name="CustomShape 4"/>
            <p:cNvSpPr/>
            <p:nvPr/>
          </p:nvSpPr>
          <p:spPr>
            <a:xfrm>
              <a:off x="3866400" y="184104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Position of the humidity sensor </a:t>
              </a:r>
              <a:endParaRPr lang="fr-FR" sz="2400" b="0" strike="noStrike" spc="-1">
                <a:latin typeface="Arial"/>
              </a:endParaRPr>
            </a:p>
          </p:txBody>
        </p:sp>
        <p:sp>
          <p:nvSpPr>
            <p:cNvPr id="210" name="CustomShape 5"/>
            <p:cNvSpPr/>
            <p:nvPr/>
          </p:nvSpPr>
          <p:spPr>
            <a:xfrm>
              <a:off x="3866400" y="274680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 dirty="0" err="1">
                  <a:solidFill>
                    <a:srgbClr val="FFFFFF"/>
                  </a:solidFill>
                  <a:latin typeface="Calibri"/>
                </a:rPr>
                <a:t>Defective</a:t>
              </a:r>
              <a:r>
                <a:rPr lang="fr-FR" sz="24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400" b="0" strike="noStrike" spc="-1" dirty="0" err="1">
                  <a:solidFill>
                    <a:srgbClr val="FFFFFF"/>
                  </a:solidFill>
                  <a:latin typeface="Calibri"/>
                </a:rPr>
                <a:t>Captor</a:t>
              </a:r>
              <a:endParaRPr lang="fr-FR" sz="2400" b="0" strike="noStrike" spc="-1" dirty="0">
                <a:latin typeface="Arial"/>
              </a:endParaRPr>
            </a:p>
          </p:txBody>
        </p:sp>
        <p:sp>
          <p:nvSpPr>
            <p:cNvPr id="211" name="CustomShape 6"/>
            <p:cNvSpPr/>
            <p:nvPr/>
          </p:nvSpPr>
          <p:spPr>
            <a:xfrm>
              <a:off x="3866400" y="365292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Pandas and Matplotlib not working on Jupyter</a:t>
              </a:r>
              <a:endParaRPr lang="fr-FR" sz="2400" b="0" strike="noStrike" spc="-1">
                <a:latin typeface="Arial"/>
              </a:endParaRPr>
            </a:p>
          </p:txBody>
        </p:sp>
        <p:sp>
          <p:nvSpPr>
            <p:cNvPr id="212" name="CustomShape 7"/>
            <p:cNvSpPr/>
            <p:nvPr/>
          </p:nvSpPr>
          <p:spPr>
            <a:xfrm>
              <a:off x="3866400" y="455868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Difficulty to implement ML</a:t>
              </a:r>
              <a:endParaRPr lang="fr-FR" sz="2400" b="0" strike="noStrike" spc="-1">
                <a:latin typeface="Arial"/>
              </a:endParaRPr>
            </a:p>
          </p:txBody>
        </p:sp>
        <p:sp>
          <p:nvSpPr>
            <p:cNvPr id="213" name="CustomShape 8"/>
            <p:cNvSpPr/>
            <p:nvPr/>
          </p:nvSpPr>
          <p:spPr>
            <a:xfrm>
              <a:off x="3866400" y="546444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Lack of knowledge of ML</a:t>
              </a:r>
              <a:endParaRPr lang="fr-FR" sz="2400" b="0" strike="noStrike" spc="-1">
                <a:latin typeface="Arial"/>
              </a:endParaRPr>
            </a:p>
          </p:txBody>
        </p:sp>
      </p:grpSp>
      <p:grpSp>
        <p:nvGrpSpPr>
          <p:cNvPr id="214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15" name="CustomShape 10"/>
          <p:cNvSpPr/>
          <p:nvPr/>
        </p:nvSpPr>
        <p:spPr>
          <a:xfrm>
            <a:off x="183240" y="609480"/>
            <a:ext cx="7203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</a:rPr>
              <a:t>Problems from last meeting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74320" y="1965600"/>
            <a:ext cx="81378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B8A16A0D-EF2A-4CE6-83A5-02069C80D12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19" name="Image 218"/>
          <p:cNvPicPr/>
          <p:nvPr/>
        </p:nvPicPr>
        <p:blipFill>
          <a:blip r:embed="rId3"/>
          <a:stretch/>
        </p:blipFill>
        <p:spPr>
          <a:xfrm>
            <a:off x="1440000" y="432000"/>
            <a:ext cx="8717400" cy="57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328</Words>
  <Application>Microsoft Office PowerPoint</Application>
  <PresentationFormat>Grand écran</PresentationFormat>
  <Paragraphs>104</Paragraphs>
  <Slides>21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On Demeter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Chabert</dc:creator>
  <cp:lastModifiedBy>Adrien Chabert</cp:lastModifiedBy>
  <cp:revision>2</cp:revision>
  <dcterms:created xsi:type="dcterms:W3CDTF">2019-05-29T06:30:03Z</dcterms:created>
  <dcterms:modified xsi:type="dcterms:W3CDTF">2019-05-29T06:39:11Z</dcterms:modified>
</cp:coreProperties>
</file>